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3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154F3-1208-4617-92CA-CDDBF5098BB3}" type="datetimeFigureOut">
              <a:rPr lang="en-US" smtClean="0"/>
              <a:pPr/>
              <a:t>15-Jan-15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80F1-04D4-4146-9F9D-3F3C47065C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154F3-1208-4617-92CA-CDDBF5098BB3}" type="datetimeFigureOut">
              <a:rPr lang="en-US" smtClean="0"/>
              <a:pPr/>
              <a:t>15-Jan-15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80F1-04D4-4146-9F9D-3F3C47065C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154F3-1208-4617-92CA-CDDBF5098BB3}" type="datetimeFigureOut">
              <a:rPr lang="en-US" smtClean="0"/>
              <a:pPr/>
              <a:t>15-Jan-15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80F1-04D4-4146-9F9D-3F3C47065C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154F3-1208-4617-92CA-CDDBF5098BB3}" type="datetimeFigureOut">
              <a:rPr lang="en-US" smtClean="0"/>
              <a:pPr/>
              <a:t>15-Jan-15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80F1-04D4-4146-9F9D-3F3C47065C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154F3-1208-4617-92CA-CDDBF5098BB3}" type="datetimeFigureOut">
              <a:rPr lang="en-US" smtClean="0"/>
              <a:pPr/>
              <a:t>15-Jan-15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80F1-04D4-4146-9F9D-3F3C47065C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154F3-1208-4617-92CA-CDDBF5098BB3}" type="datetimeFigureOut">
              <a:rPr lang="en-US" smtClean="0"/>
              <a:pPr/>
              <a:t>15-Jan-15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80F1-04D4-4146-9F9D-3F3C47065C8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154F3-1208-4617-92CA-CDDBF5098BB3}" type="datetimeFigureOut">
              <a:rPr lang="en-US" smtClean="0"/>
              <a:pPr/>
              <a:t>15-Jan-15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80F1-04D4-4146-9F9D-3F3C47065C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154F3-1208-4617-92CA-CDDBF5098BB3}" type="datetimeFigureOut">
              <a:rPr lang="en-US" smtClean="0"/>
              <a:pPr/>
              <a:t>15-Jan-15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80F1-04D4-4146-9F9D-3F3C47065C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154F3-1208-4617-92CA-CDDBF5098BB3}" type="datetimeFigureOut">
              <a:rPr lang="en-US" smtClean="0"/>
              <a:pPr/>
              <a:t>15-Jan-15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80F1-04D4-4146-9F9D-3F3C47065C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154F3-1208-4617-92CA-CDDBF5098BB3}" type="datetimeFigureOut">
              <a:rPr lang="en-US" smtClean="0"/>
              <a:pPr/>
              <a:t>15-Jan-15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FEB80F1-04D4-4146-9F9D-3F3C47065C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154F3-1208-4617-92CA-CDDBF5098BB3}" type="datetimeFigureOut">
              <a:rPr lang="en-US" smtClean="0"/>
              <a:pPr/>
              <a:t>15-Jan-15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80F1-04D4-4146-9F9D-3F3C47065C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4D7154F3-1208-4617-92CA-CDDBF5098BB3}" type="datetimeFigureOut">
              <a:rPr lang="en-US" smtClean="0"/>
              <a:pPr/>
              <a:t>15-Jan-15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BFEB80F1-04D4-4146-9F9D-3F3C47065C8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720" y="304800"/>
            <a:ext cx="8686800" cy="838200"/>
          </a:xfrm>
        </p:spPr>
        <p:txBody>
          <a:bodyPr/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INTRODUCTION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686800" cy="51816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Time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management</a:t>
            </a:r>
          </a:p>
          <a:p>
            <a:pPr marL="0" indent="0">
              <a:buFont typeface="Arial" pitchFamily="34" charset="0"/>
              <a:buChar char="•"/>
            </a:pPr>
            <a:r>
              <a:rPr lang="en-US" sz="2400" b="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400" b="0" dirty="0">
                <a:latin typeface="Times New Roman" pitchFamily="18" charset="0"/>
                <a:cs typeface="Times New Roman" pitchFamily="18" charset="0"/>
              </a:rPr>
              <a:t>ability to use times more smoothly and effectively</a:t>
            </a:r>
            <a:r>
              <a:rPr lang="en-US" sz="2400" b="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0" indent="0">
              <a:buFont typeface="Arial" pitchFamily="34" charset="0"/>
              <a:buChar char="•"/>
            </a:pPr>
            <a:r>
              <a:rPr lang="en-US" sz="2400" b="0" dirty="0" smtClean="0">
                <a:latin typeface="Times New Roman" pitchFamily="18" charset="0"/>
                <a:cs typeface="Times New Roman" pitchFamily="18" charset="0"/>
              </a:rPr>
              <a:t>Important </a:t>
            </a:r>
            <a:r>
              <a:rPr lang="en-US" sz="2400" b="0" dirty="0">
                <a:latin typeface="Times New Roman" pitchFamily="18" charset="0"/>
                <a:cs typeface="Times New Roman" pitchFamily="18" charset="0"/>
              </a:rPr>
              <a:t>to all people especially during work or </a:t>
            </a:r>
            <a:r>
              <a:rPr lang="en-US" sz="2400" b="0" dirty="0" smtClean="0">
                <a:latin typeface="Times New Roman" pitchFamily="18" charset="0"/>
                <a:cs typeface="Times New Roman" pitchFamily="18" charset="0"/>
              </a:rPr>
              <a:t>study. </a:t>
            </a:r>
          </a:p>
          <a:p>
            <a:pPr marL="0" indent="0">
              <a:buFont typeface="Arial" pitchFamily="34" charset="0"/>
              <a:buChar char="•"/>
            </a:pPr>
            <a:r>
              <a:rPr lang="en-US" sz="2400" b="0" dirty="0" smtClean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sz="2400" b="0" dirty="0">
                <a:latin typeface="Times New Roman" pitchFamily="18" charset="0"/>
                <a:cs typeface="Times New Roman" pitchFamily="18" charset="0"/>
              </a:rPr>
              <a:t>proper time management strategies depends on how do you use your time, what methods do you want to apply and how long does it </a:t>
            </a:r>
            <a:r>
              <a:rPr lang="en-US" sz="2400" b="0" dirty="0" smtClean="0">
                <a:latin typeface="Times New Roman" pitchFamily="18" charset="0"/>
                <a:cs typeface="Times New Roman" pitchFamily="18" charset="0"/>
              </a:rPr>
              <a:t>take.</a:t>
            </a:r>
          </a:p>
          <a:p>
            <a:pPr marL="0" indent="0">
              <a:buFont typeface="Arial" pitchFamily="34" charset="0"/>
              <a:buChar char="•"/>
            </a:pPr>
            <a:r>
              <a:rPr lang="en-US" sz="2400" b="0" dirty="0" smtClean="0">
                <a:latin typeface="Times New Roman" pitchFamily="18" charset="0"/>
                <a:cs typeface="Times New Roman" pitchFamily="18" charset="0"/>
              </a:rPr>
              <a:t>There </a:t>
            </a:r>
            <a:r>
              <a:rPr lang="en-US" sz="2400" b="0" dirty="0">
                <a:latin typeface="Times New Roman" pitchFamily="18" charset="0"/>
                <a:cs typeface="Times New Roman" pitchFamily="18" charset="0"/>
              </a:rPr>
              <a:t>are lots of ways to use for your time management strategies</a:t>
            </a:r>
            <a:r>
              <a:rPr lang="en-US" sz="2400" b="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0" indent="0">
              <a:buFont typeface="Arial" pitchFamily="34" charset="0"/>
              <a:buChar char="•"/>
            </a:pPr>
            <a:r>
              <a:rPr lang="en-US" sz="2400" b="0" dirty="0" smtClean="0">
                <a:latin typeface="Times New Roman" pitchFamily="18" charset="0"/>
                <a:cs typeface="Times New Roman" pitchFamily="18" charset="0"/>
              </a:rPr>
              <a:t>If you want to improve on your time management skills, you might want to follow this steps. </a:t>
            </a:r>
          </a:p>
          <a:p>
            <a:pPr marL="0" indent="0">
              <a:buFont typeface="Arial" pitchFamily="34" charset="0"/>
              <a:buChar char="•"/>
            </a:pPr>
            <a:r>
              <a:rPr lang="en-US" sz="2400" b="0" dirty="0" smtClean="0">
                <a:latin typeface="Times New Roman" pitchFamily="18" charset="0"/>
                <a:cs typeface="Times New Roman" pitchFamily="18" charset="0"/>
              </a:rPr>
              <a:t>It </a:t>
            </a:r>
            <a:r>
              <a:rPr lang="en-US" sz="2400" b="0" dirty="0">
                <a:latin typeface="Times New Roman" pitchFamily="18" charset="0"/>
                <a:cs typeface="Times New Roman" pitchFamily="18" charset="0"/>
              </a:rPr>
              <a:t>needs some practice and </a:t>
            </a:r>
            <a:r>
              <a:rPr lang="en-US" sz="2400" b="0" dirty="0" smtClean="0">
                <a:latin typeface="Times New Roman" pitchFamily="18" charset="0"/>
                <a:cs typeface="Times New Roman" pitchFamily="18" charset="0"/>
              </a:rPr>
              <a:t>guidance. </a:t>
            </a:r>
          </a:p>
          <a:p>
            <a:pPr marL="0" indent="0">
              <a:buFont typeface="Arial" pitchFamily="34" charset="0"/>
              <a:buChar char="•"/>
            </a:pPr>
            <a:r>
              <a:rPr lang="en-US" sz="2400" b="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400" b="0" dirty="0">
                <a:latin typeface="Times New Roman" pitchFamily="18" charset="0"/>
                <a:cs typeface="Times New Roman" pitchFamily="18" charset="0"/>
              </a:rPr>
              <a:t>goal is to help you be aware of how to use your </a:t>
            </a:r>
            <a:r>
              <a:rPr lang="en-US" sz="2400" b="0" dirty="0" smtClean="0">
                <a:latin typeface="Times New Roman" pitchFamily="18" charset="0"/>
                <a:cs typeface="Times New Roman" pitchFamily="18" charset="0"/>
              </a:rPr>
              <a:t>time.</a:t>
            </a:r>
            <a:endParaRPr lang="en-US" sz="2400" b="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85220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69903"/>
            <a:ext cx="7315200" cy="925497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8. DELEGATE: GET HELP FROM OTHERS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00200"/>
            <a:ext cx="7315200" cy="5029199"/>
          </a:xfrm>
        </p:spPr>
        <p:txBody>
          <a:bodyPr>
            <a:normAutofit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en-US" sz="2400" b="0" dirty="0">
                <a:latin typeface="Times New Roman" pitchFamily="18" charset="0"/>
                <a:cs typeface="Times New Roman" pitchFamily="18" charset="0"/>
              </a:rPr>
              <a:t>Delegation means assigning responsibility for a task to someone else, freeing up some of your time for tasks that require your expertise. </a:t>
            </a:r>
            <a:endParaRPr lang="en-US" sz="2400" b="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400" b="0" dirty="0">
                <a:latin typeface="Times New Roman" pitchFamily="18" charset="0"/>
                <a:cs typeface="Times New Roman" pitchFamily="18" charset="0"/>
              </a:rPr>
              <a:t>Select someone with the appropriate </a:t>
            </a:r>
            <a:r>
              <a:rPr lang="en-US" sz="2400" b="0" dirty="0" smtClean="0">
                <a:latin typeface="Times New Roman" pitchFamily="18" charset="0"/>
                <a:cs typeface="Times New Roman" pitchFamily="18" charset="0"/>
              </a:rPr>
              <a:t>skills </a:t>
            </a:r>
            <a:r>
              <a:rPr lang="en-US" sz="2400" b="0" dirty="0">
                <a:latin typeface="Times New Roman" pitchFamily="18" charset="0"/>
                <a:cs typeface="Times New Roman" pitchFamily="18" charset="0"/>
              </a:rPr>
              <a:t>and authority needed to accomplish the task. </a:t>
            </a:r>
            <a:endParaRPr lang="en-US" sz="2400" b="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400" b="0" dirty="0">
                <a:latin typeface="Times New Roman" pitchFamily="18" charset="0"/>
                <a:cs typeface="Times New Roman" pitchFamily="18" charset="0"/>
              </a:rPr>
              <a:t>Be specific in defining the task but allow the person freedom to personalize the task. </a:t>
            </a:r>
            <a:endParaRPr lang="en-US" sz="2400" b="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400" b="0" dirty="0">
                <a:latin typeface="Times New Roman" pitchFamily="18" charset="0"/>
                <a:cs typeface="Times New Roman" pitchFamily="18" charset="0"/>
              </a:rPr>
              <a:t>Occasionally check over the person to see the progress of the task to be settled and </a:t>
            </a:r>
            <a:r>
              <a:rPr lang="en-US" sz="2400" b="0" dirty="0" smtClean="0">
                <a:latin typeface="Times New Roman" pitchFamily="18" charset="0"/>
                <a:cs typeface="Times New Roman" pitchFamily="18" charset="0"/>
              </a:rPr>
              <a:t>help </a:t>
            </a:r>
            <a:r>
              <a:rPr lang="en-US" sz="2400" b="0" dirty="0">
                <a:latin typeface="Times New Roman" pitchFamily="18" charset="0"/>
                <a:cs typeface="Times New Roman" pitchFamily="18" charset="0"/>
              </a:rPr>
              <a:t>when it needed. </a:t>
            </a:r>
            <a:endParaRPr lang="en-US" sz="2400" b="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400" b="0" dirty="0">
                <a:latin typeface="Times New Roman" pitchFamily="18" charset="0"/>
                <a:cs typeface="Times New Roman" pitchFamily="18" charset="0"/>
              </a:rPr>
              <a:t>Not to forget to reward those who help and suggest if there were improvement to be make</a:t>
            </a:r>
            <a:r>
              <a:rPr lang="en-US" sz="2400" b="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Arial" pitchFamily="34" charset="0"/>
              <a:buChar char="•"/>
            </a:pPr>
            <a:r>
              <a:rPr lang="en-US" sz="2400" b="0" dirty="0">
                <a:latin typeface="Times New Roman" pitchFamily="18" charset="0"/>
                <a:cs typeface="Times New Roman" pitchFamily="18" charset="0"/>
              </a:rPr>
              <a:t>You can also get help from the expert and professional organizations.</a:t>
            </a:r>
          </a:p>
        </p:txBody>
      </p:sp>
    </p:spTree>
    <p:extLst>
      <p:ext uri="{BB962C8B-B14F-4D97-AF65-F5344CB8AC3E}">
        <p14:creationId xmlns="" xmlns:p14="http://schemas.microsoft.com/office/powerpoint/2010/main" val="2791707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696200" cy="1154097"/>
          </a:xfrm>
        </p:spPr>
        <p:txBody>
          <a:bodyPr>
            <a:normAutofit fontScale="90000"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9. YOU CAN ALSO GET HELP FROM THE EXPERT AND PROFESSIONAL ORGANIZATIONS.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00201"/>
            <a:ext cx="7848600" cy="470916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b="0" dirty="0">
                <a:latin typeface="Times New Roman" pitchFamily="18" charset="0"/>
                <a:cs typeface="Times New Roman" pitchFamily="18" charset="0"/>
              </a:rPr>
              <a:t>Our time usually will be impacted by external factors comes from the other people and things and we can never expect it</a:t>
            </a:r>
            <a:r>
              <a:rPr lang="en-US" sz="2400" b="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Arial" pitchFamily="34" charset="0"/>
              <a:buChar char="•"/>
            </a:pPr>
            <a:r>
              <a:rPr lang="en-US" sz="2400" b="0" dirty="0" smtClean="0">
                <a:latin typeface="Times New Roman" pitchFamily="18" charset="0"/>
                <a:cs typeface="Times New Roman" pitchFamily="18" charset="0"/>
              </a:rPr>
              <a:t>It </a:t>
            </a:r>
            <a:r>
              <a:rPr lang="en-US" sz="2400" b="0" dirty="0">
                <a:latin typeface="Times New Roman" pitchFamily="18" charset="0"/>
                <a:cs typeface="Times New Roman" pitchFamily="18" charset="0"/>
              </a:rPr>
              <a:t>can be decrease by eliminating time spend in these activities by being </a:t>
            </a:r>
            <a:r>
              <a:rPr lang="en-US" sz="2400" b="0" dirty="0" smtClean="0">
                <a:latin typeface="Times New Roman" pitchFamily="18" charset="0"/>
                <a:cs typeface="Times New Roman" pitchFamily="18" charset="0"/>
              </a:rPr>
              <a:t>strict an discipline </a:t>
            </a:r>
            <a:r>
              <a:rPr lang="en-US" sz="2400" b="0" dirty="0">
                <a:latin typeface="Times New Roman" pitchFamily="18" charset="0"/>
                <a:cs typeface="Times New Roman" pitchFamily="18" charset="0"/>
              </a:rPr>
              <a:t>to your schedule. </a:t>
            </a:r>
            <a:endParaRPr lang="en-US" sz="2400" b="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400" b="0" dirty="0">
                <a:latin typeface="Times New Roman" pitchFamily="18" charset="0"/>
                <a:cs typeface="Times New Roman" pitchFamily="18" charset="0"/>
              </a:rPr>
              <a:t>One must stick to their schedule to make everything smooth.</a:t>
            </a:r>
          </a:p>
        </p:txBody>
      </p:sp>
    </p:spTree>
    <p:extLst>
      <p:ext uri="{BB962C8B-B14F-4D97-AF65-F5344CB8AC3E}">
        <p14:creationId xmlns="" xmlns:p14="http://schemas.microsoft.com/office/powerpoint/2010/main" val="3164749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1"/>
            <a:ext cx="7315200" cy="990600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10. CREATE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A SIMPLE “TO-DO” LIST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53398460"/>
              </p:ext>
            </p:extLst>
          </p:nvPr>
        </p:nvGraphicFramePr>
        <p:xfrm>
          <a:off x="381000" y="1295400"/>
          <a:ext cx="8458200" cy="52433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29100"/>
                <a:gridCol w="4229100"/>
              </a:tblGrid>
              <a:tr h="85563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Daily/weekly planner 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Long term planner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48771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•Write down appointments, classes and meeting on a chronological log book or chart.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•Use a monthly chart so that you can plan ahead.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5563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•If you are more visual, sketch on your schedule.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•Long term planners will also serve as a reminder to constructively plan time for you.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5563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•First thing in the morning, check what’s ahead for the day.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•Everything will be organized for a month.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5563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•Always go to sleep knowing you’re prepared for tomorrow.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998050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57200"/>
            <a:ext cx="7315200" cy="1154097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TIME MANAGEMENT ADVANTAGES AND DISADVANTAGES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787257114"/>
              </p:ext>
            </p:extLst>
          </p:nvPr>
        </p:nvGraphicFramePr>
        <p:xfrm>
          <a:off x="152400" y="1828800"/>
          <a:ext cx="8839200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19600"/>
                <a:gridCol w="4419600"/>
              </a:tblGrid>
              <a:tr h="338051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ADVANTAGES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DISADVANTAGES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352204"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•More tasks completed:-</a:t>
                      </a:r>
                    </a:p>
                    <a:p>
                      <a:pPr algn="l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As your time is well planned you can do more tasks during your workday.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•Discipline and self - improvement are mandatory:-</a:t>
                      </a:r>
                    </a:p>
                    <a:p>
                      <a:pPr algn="l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Once you have decided to plan your time, you have to discipline yourself and work on self-improvement.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46095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299380928"/>
              </p:ext>
            </p:extLst>
          </p:nvPr>
        </p:nvGraphicFramePr>
        <p:xfrm>
          <a:off x="228600" y="457200"/>
          <a:ext cx="8686800" cy="6019800"/>
        </p:xfrm>
        <a:graphic>
          <a:graphicData uri="http://schemas.openxmlformats.org/drawingml/2006/table">
            <a:tbl>
              <a:tblPr bandRow="1">
                <a:tableStyleId>{073A0DAA-6AF3-43AB-8588-CEC1D06C72B9}</a:tableStyleId>
              </a:tblPr>
              <a:tblGrid>
                <a:gridCol w="4343400"/>
                <a:gridCol w="4343400"/>
              </a:tblGrid>
              <a:tr h="3425059"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•Flexibility:-</a:t>
                      </a:r>
                    </a:p>
                    <a:p>
                      <a:pPr algn="l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You are flexible when planning your next meeting because all your tasks are listed in your to-do list and you can use priorities to set task execution sequence.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•Access to technologies is required:-</a:t>
                      </a:r>
                    </a:p>
                    <a:p>
                      <a:pPr algn="l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You have to constantly read information about advanced and new techniques and tools. Such information can be found in internet. </a:t>
                      </a:r>
                    </a:p>
                  </a:txBody>
                  <a:tcPr/>
                </a:tc>
              </a:tr>
              <a:tr h="2594741"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•No event missed:-</a:t>
                      </a:r>
                    </a:p>
                    <a:p>
                      <a:pPr algn="l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You no more worry about missing events because your workday is scheduled and reminders and alerts are set for urgent events.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012878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7696200" cy="685800"/>
          </a:xfrm>
        </p:spPr>
        <p:txBody>
          <a:bodyPr>
            <a:normAutofit/>
          </a:bodyPr>
          <a:lstStyle/>
          <a:p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19200"/>
            <a:ext cx="8305800" cy="4785360"/>
          </a:xfrm>
        </p:spPr>
        <p:txBody>
          <a:bodyPr>
            <a:noAutofit/>
          </a:bodyPr>
          <a:lstStyle/>
          <a:p>
            <a:pPr marL="114300" indent="0">
              <a:buFont typeface="Arial" pitchFamily="34" charset="0"/>
              <a:buChar char="•"/>
            </a:pPr>
            <a:r>
              <a:rPr lang="en-US" sz="2400" b="0" dirty="0" smtClean="0">
                <a:latin typeface="Times New Roman" pitchFamily="18" charset="0"/>
                <a:cs typeface="Times New Roman" pitchFamily="18" charset="0"/>
              </a:rPr>
              <a:t>Time </a:t>
            </a:r>
            <a:r>
              <a:rPr lang="en-US" sz="2400" b="0" dirty="0">
                <a:latin typeface="Times New Roman" pitchFamily="18" charset="0"/>
                <a:cs typeface="Times New Roman" pitchFamily="18" charset="0"/>
              </a:rPr>
              <a:t>management is important to people especially for the students and workers. </a:t>
            </a:r>
            <a:endParaRPr lang="en-US" sz="2400" b="0" dirty="0" smtClean="0">
              <a:latin typeface="Times New Roman" pitchFamily="18" charset="0"/>
              <a:cs typeface="Times New Roman" pitchFamily="18" charset="0"/>
            </a:endParaRPr>
          </a:p>
          <a:p>
            <a:pPr marL="114300" indent="0">
              <a:buFont typeface="Arial" pitchFamily="34" charset="0"/>
              <a:buChar char="•"/>
            </a:pPr>
            <a:r>
              <a:rPr lang="en-US" sz="2400" b="0" dirty="0" smtClean="0">
                <a:latin typeface="Times New Roman" pitchFamily="18" charset="0"/>
                <a:cs typeface="Times New Roman" pitchFamily="18" charset="0"/>
              </a:rPr>
              <a:t>It </a:t>
            </a:r>
            <a:r>
              <a:rPr lang="en-US" sz="2400" b="0" dirty="0">
                <a:latin typeface="Times New Roman" pitchFamily="18" charset="0"/>
                <a:cs typeface="Times New Roman" pitchFamily="18" charset="0"/>
              </a:rPr>
              <a:t>will help them to keep them right on time. </a:t>
            </a:r>
            <a:endParaRPr lang="en-US" sz="2400" b="0" dirty="0" smtClean="0">
              <a:latin typeface="Times New Roman" pitchFamily="18" charset="0"/>
              <a:cs typeface="Times New Roman" pitchFamily="18" charset="0"/>
            </a:endParaRPr>
          </a:p>
          <a:p>
            <a:pPr marL="114300" indent="0">
              <a:buFont typeface="Arial" pitchFamily="34" charset="0"/>
              <a:buChar char="•"/>
            </a:pPr>
            <a:r>
              <a:rPr lang="en-US" sz="2400" b="0" dirty="0" smtClean="0"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US" sz="2400" b="0" dirty="0">
                <a:latin typeface="Times New Roman" pitchFamily="18" charset="0"/>
                <a:cs typeface="Times New Roman" pitchFamily="18" charset="0"/>
              </a:rPr>
              <a:t>our opinion, the main key towards success is the way they manage their time. </a:t>
            </a:r>
            <a:endParaRPr lang="en-US" sz="2400" b="0" dirty="0" smtClean="0">
              <a:latin typeface="Times New Roman" pitchFamily="18" charset="0"/>
              <a:cs typeface="Times New Roman" pitchFamily="18" charset="0"/>
            </a:endParaRPr>
          </a:p>
          <a:p>
            <a:pPr marL="114300" indent="0">
              <a:buFont typeface="Arial" pitchFamily="34" charset="0"/>
              <a:buChar char="•"/>
            </a:pPr>
            <a:r>
              <a:rPr lang="en-US" sz="2400" b="0" dirty="0" smtClean="0">
                <a:latin typeface="Times New Roman" pitchFamily="18" charset="0"/>
                <a:cs typeface="Times New Roman" pitchFamily="18" charset="0"/>
              </a:rPr>
              <a:t>If </a:t>
            </a:r>
            <a:r>
              <a:rPr lang="en-US" sz="2400" b="0" dirty="0">
                <a:latin typeface="Times New Roman" pitchFamily="18" charset="0"/>
                <a:cs typeface="Times New Roman" pitchFamily="18" charset="0"/>
              </a:rPr>
              <a:t>we cannot set our time approximately, we will end up doing our jobs chaotically and can lead to a bad health </a:t>
            </a:r>
            <a:r>
              <a:rPr lang="en-US" sz="2400" b="0" dirty="0" smtClean="0">
                <a:latin typeface="Times New Roman" pitchFamily="18" charset="0"/>
                <a:cs typeface="Times New Roman" pitchFamily="18" charset="0"/>
              </a:rPr>
              <a:t>habit. </a:t>
            </a:r>
          </a:p>
          <a:p>
            <a:pPr marL="114300" indent="0">
              <a:buFont typeface="Arial" pitchFamily="34" charset="0"/>
              <a:buChar char="•"/>
            </a:pPr>
            <a:r>
              <a:rPr lang="en-US" sz="2400" b="0" dirty="0" smtClean="0">
                <a:latin typeface="Times New Roman" pitchFamily="18" charset="0"/>
                <a:cs typeface="Times New Roman" pitchFamily="18" charset="0"/>
              </a:rPr>
              <a:t>You </a:t>
            </a:r>
            <a:r>
              <a:rPr lang="en-US" sz="2400" b="0" dirty="0">
                <a:latin typeface="Times New Roman" pitchFamily="18" charset="0"/>
                <a:cs typeface="Times New Roman" pitchFamily="18" charset="0"/>
              </a:rPr>
              <a:t>will also be able to avoid last minute rushes and participate in a wider number of </a:t>
            </a:r>
            <a:r>
              <a:rPr lang="en-US" sz="2400" b="0" dirty="0" smtClean="0">
                <a:latin typeface="Times New Roman" pitchFamily="18" charset="0"/>
                <a:cs typeface="Times New Roman" pitchFamily="18" charset="0"/>
              </a:rPr>
              <a:t>activities.</a:t>
            </a:r>
          </a:p>
          <a:p>
            <a:pPr marL="114300" indent="0">
              <a:buFont typeface="Arial" pitchFamily="34" charset="0"/>
              <a:buChar char="•"/>
            </a:pPr>
            <a:r>
              <a:rPr lang="en-US" sz="2400" b="0" dirty="0" smtClean="0">
                <a:latin typeface="Times New Roman" pitchFamily="18" charset="0"/>
                <a:cs typeface="Times New Roman" pitchFamily="18" charset="0"/>
              </a:rPr>
              <a:t>People with good time management strategies </a:t>
            </a:r>
            <a:r>
              <a:rPr lang="en-US" sz="2400" b="0" dirty="0">
                <a:latin typeface="Times New Roman" pitchFamily="18" charset="0"/>
                <a:cs typeface="Times New Roman" pitchFamily="18" charset="0"/>
              </a:rPr>
              <a:t>are more likely to carry out each stage efficiently and effectively, producing higher quality pieces of work.</a:t>
            </a:r>
          </a:p>
        </p:txBody>
      </p:sp>
    </p:spTree>
    <p:extLst>
      <p:ext uri="{BB962C8B-B14F-4D97-AF65-F5344CB8AC3E}">
        <p14:creationId xmlns="" xmlns:p14="http://schemas.microsoft.com/office/powerpoint/2010/main" val="2923366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19400"/>
            <a:ext cx="8382000" cy="548640"/>
          </a:xfrm>
        </p:spPr>
        <p:txBody>
          <a:bodyPr/>
          <a:lstStyle/>
          <a:p>
            <a:pPr algn="ctr"/>
            <a:r>
              <a:rPr lang="en-US" sz="6600" b="1" dirty="0" smtClean="0">
                <a:latin typeface="Times New Roman" pitchFamily="18" charset="0"/>
                <a:cs typeface="Times New Roman" pitchFamily="18" charset="0"/>
              </a:rPr>
              <a:t>THE END</a:t>
            </a:r>
            <a:endParaRPr lang="en-US" sz="6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285779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7924800" cy="1154097"/>
          </a:xfrm>
        </p:spPr>
        <p:txBody>
          <a:bodyPr>
            <a:noAutofit/>
          </a:bodyPr>
          <a:lstStyle/>
          <a:p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WAYS TO IMPROVE TIME MANAGEMENT STRATEGIES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47800"/>
            <a:ext cx="8686800" cy="5257800"/>
          </a:xfrm>
        </p:spPr>
        <p:txBody>
          <a:bodyPr numCol="1">
            <a:noAutofit/>
          </a:bodyPr>
          <a:lstStyle/>
          <a:p>
            <a:pPr marL="0" indent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Ways to improve your time management strategies:-</a:t>
            </a:r>
          </a:p>
          <a:p>
            <a:pPr marL="502920" indent="-457200">
              <a:buFont typeface="+mj-lt"/>
              <a:buAutoNum type="arabicPeriod"/>
            </a:pPr>
            <a:r>
              <a:rPr lang="en-US" sz="2400" b="0" dirty="0" smtClean="0">
                <a:latin typeface="Times New Roman" pitchFamily="18" charset="0"/>
                <a:cs typeface="Times New Roman" pitchFamily="18" charset="0"/>
              </a:rPr>
              <a:t>Know how you spend your time</a:t>
            </a:r>
          </a:p>
          <a:p>
            <a:pPr marL="502920" indent="-457200">
              <a:buFont typeface="+mj-lt"/>
              <a:buAutoNum type="arabicPeriod"/>
            </a:pPr>
            <a:r>
              <a:rPr lang="en-US" sz="2400" b="0" dirty="0" smtClean="0">
                <a:latin typeface="Times New Roman" pitchFamily="18" charset="0"/>
                <a:cs typeface="Times New Roman" pitchFamily="18" charset="0"/>
              </a:rPr>
              <a:t>Postpone unnecessary activities until the work is done   </a:t>
            </a:r>
          </a:p>
          <a:p>
            <a:pPr marL="502920" indent="-457200">
              <a:buFont typeface="+mj-lt"/>
              <a:buAutoNum type="arabicPeriod"/>
            </a:pPr>
            <a:r>
              <a:rPr lang="en-US" sz="2400" b="0" dirty="0" smtClean="0">
                <a:latin typeface="Times New Roman" pitchFamily="18" charset="0"/>
                <a:cs typeface="Times New Roman" pitchFamily="18" charset="0"/>
              </a:rPr>
              <a:t>Stop procrastinating </a:t>
            </a:r>
          </a:p>
          <a:p>
            <a:pPr marL="502920" indent="-457200">
              <a:buFont typeface="+mj-lt"/>
              <a:buAutoNum type="arabicPeriod"/>
            </a:pPr>
            <a:r>
              <a:rPr lang="en-US" sz="2400" b="0" dirty="0" smtClean="0">
                <a:latin typeface="Times New Roman" pitchFamily="18" charset="0"/>
                <a:cs typeface="Times New Roman" pitchFamily="18" charset="0"/>
              </a:rPr>
              <a:t>Avoid multi-tasking</a:t>
            </a:r>
          </a:p>
          <a:p>
            <a:pPr marL="502920" indent="-457200">
              <a:buFont typeface="+mj-lt"/>
              <a:buAutoNum type="arabicPeriod"/>
            </a:pPr>
            <a:r>
              <a:rPr lang="en-US" sz="2400" b="0" dirty="0" smtClean="0">
                <a:latin typeface="Times New Roman" pitchFamily="18" charset="0"/>
                <a:cs typeface="Times New Roman" pitchFamily="18" charset="0"/>
              </a:rPr>
              <a:t>Set priorities</a:t>
            </a:r>
          </a:p>
          <a:p>
            <a:pPr marL="502920" indent="-457200">
              <a:buFont typeface="+mj-lt"/>
              <a:buAutoNum type="arabicPeriod"/>
            </a:pPr>
            <a:r>
              <a:rPr lang="en-US" sz="2400" b="0" dirty="0" smtClean="0">
                <a:latin typeface="Times New Roman" pitchFamily="18" charset="0"/>
                <a:cs typeface="Times New Roman" pitchFamily="18" charset="0"/>
              </a:rPr>
              <a:t>Use a planning tool</a:t>
            </a:r>
          </a:p>
          <a:p>
            <a:pPr marL="502920" indent="-457200">
              <a:buFont typeface="+mj-lt"/>
              <a:buAutoNum type="arabicPeriod"/>
            </a:pPr>
            <a:r>
              <a:rPr lang="en-US" sz="2400" b="0" dirty="0" smtClean="0">
                <a:latin typeface="Times New Roman" pitchFamily="18" charset="0"/>
                <a:cs typeface="Times New Roman" pitchFamily="18" charset="0"/>
              </a:rPr>
              <a:t>Schedule your time appropriately</a:t>
            </a:r>
          </a:p>
          <a:p>
            <a:pPr marL="502920" indent="-457200">
              <a:buFont typeface="+mj-lt"/>
              <a:buAutoNum type="arabicPeriod"/>
            </a:pPr>
            <a:r>
              <a:rPr lang="en-US" sz="2400" b="0" dirty="0" smtClean="0">
                <a:latin typeface="Times New Roman" pitchFamily="18" charset="0"/>
                <a:cs typeface="Times New Roman" pitchFamily="18" charset="0"/>
              </a:rPr>
              <a:t>Delegate: get help from others</a:t>
            </a:r>
          </a:p>
          <a:p>
            <a:pPr marL="502920" indent="-457200">
              <a:buFont typeface="+mj-lt"/>
              <a:buAutoNum type="arabicPeriod"/>
            </a:pPr>
            <a:r>
              <a:rPr lang="en-US" sz="2400" b="0" dirty="0" smtClean="0">
                <a:latin typeface="Times New Roman" pitchFamily="18" charset="0"/>
                <a:cs typeface="Times New Roman" pitchFamily="18" charset="0"/>
              </a:rPr>
              <a:t>Manage external time wasters</a:t>
            </a:r>
          </a:p>
          <a:p>
            <a:pPr marL="502920" indent="-457200">
              <a:buFont typeface="+mj-lt"/>
              <a:buAutoNum type="arabicPeriod"/>
            </a:pPr>
            <a:r>
              <a:rPr lang="en-US" sz="2400" b="0" dirty="0" smtClean="0">
                <a:latin typeface="Times New Roman" pitchFamily="18" charset="0"/>
                <a:cs typeface="Times New Roman" pitchFamily="18" charset="0"/>
              </a:rPr>
              <a:t>Create a simple “to-do” list</a:t>
            </a:r>
            <a:endParaRPr lang="en-US" sz="2400" b="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23045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04801"/>
            <a:ext cx="7315200" cy="838200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1. KNOW HOW YOU SPEND YOUR TIME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676400"/>
            <a:ext cx="7543800" cy="4648200"/>
          </a:xfrm>
        </p:spPr>
        <p:txBody>
          <a:bodyPr>
            <a:normAutofit fontScale="85000" lnSpcReduction="10000"/>
          </a:bodyPr>
          <a:lstStyle/>
          <a:p>
            <a:pPr marL="457200" indent="-457200">
              <a:lnSpc>
                <a:spcPct val="120000"/>
              </a:lnSpc>
              <a:buFont typeface="Arial" pitchFamily="34" charset="0"/>
              <a:buChar char="•"/>
            </a:pPr>
            <a:r>
              <a:rPr lang="en-US" sz="2800" b="0" dirty="0">
                <a:latin typeface="Times New Roman" pitchFamily="18" charset="0"/>
                <a:cs typeface="Times New Roman" pitchFamily="18" charset="0"/>
              </a:rPr>
              <a:t>Identified the most of your time is concentrate on your works, family, personal, recreation and other activity</a:t>
            </a:r>
            <a:r>
              <a:rPr lang="en-US" sz="2800" b="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457200" indent="-457200">
              <a:lnSpc>
                <a:spcPct val="120000"/>
              </a:lnSpc>
              <a:buFont typeface="Arial" pitchFamily="34" charset="0"/>
              <a:buChar char="•"/>
            </a:pPr>
            <a:r>
              <a:rPr lang="en-US" sz="2800" b="0" dirty="0">
                <a:latin typeface="Times New Roman" pitchFamily="18" charset="0"/>
                <a:cs typeface="Times New Roman" pitchFamily="18" charset="0"/>
              </a:rPr>
              <a:t>Begin by timing what you are doing 15 minutes time lapse for a week or two. </a:t>
            </a:r>
            <a:endParaRPr lang="en-US" sz="2800" b="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lnSpc>
                <a:spcPct val="120000"/>
              </a:lnSpc>
              <a:buFont typeface="Arial" pitchFamily="34" charset="0"/>
              <a:buChar char="•"/>
            </a:pPr>
            <a:r>
              <a:rPr lang="en-US" sz="2800" b="0" dirty="0" smtClean="0">
                <a:latin typeface="Times New Roman" pitchFamily="18" charset="0"/>
                <a:cs typeface="Times New Roman" pitchFamily="18" charset="0"/>
              </a:rPr>
              <a:t>Estimate the result and identify </a:t>
            </a:r>
            <a:r>
              <a:rPr lang="en-US" sz="2800" b="0" dirty="0">
                <a:latin typeface="Times New Roman" pitchFamily="18" charset="0"/>
                <a:cs typeface="Times New Roman" pitchFamily="18" charset="0"/>
              </a:rPr>
              <a:t>your most used time on your </a:t>
            </a:r>
            <a:r>
              <a:rPr lang="en-US" sz="2800" b="0" dirty="0" smtClean="0">
                <a:latin typeface="Times New Roman" pitchFamily="18" charset="0"/>
                <a:cs typeface="Times New Roman" pitchFamily="18" charset="0"/>
              </a:rPr>
              <a:t>tasks.</a:t>
            </a:r>
          </a:p>
          <a:p>
            <a:pPr marL="457200" indent="-457200">
              <a:lnSpc>
                <a:spcPct val="120000"/>
              </a:lnSpc>
              <a:buFont typeface="Arial" pitchFamily="34" charset="0"/>
              <a:buChar char="•"/>
            </a:pPr>
            <a:r>
              <a:rPr lang="en-US" sz="2800" b="0" dirty="0">
                <a:latin typeface="Times New Roman" pitchFamily="18" charset="0"/>
                <a:cs typeface="Times New Roman" pitchFamily="18" charset="0"/>
              </a:rPr>
              <a:t>Weekly reviews and update should also be a part of your time management strategies. </a:t>
            </a:r>
            <a:endParaRPr lang="en-US" sz="2800" b="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lnSpc>
                <a:spcPct val="120000"/>
              </a:lnSpc>
              <a:buFont typeface="Arial" pitchFamily="34" charset="0"/>
              <a:buChar char="•"/>
            </a:pPr>
            <a:r>
              <a:rPr lang="en-US" sz="2800" b="0" dirty="0">
                <a:latin typeface="Times New Roman" pitchFamily="18" charset="0"/>
                <a:cs typeface="Times New Roman" pitchFamily="18" charset="0"/>
              </a:rPr>
              <a:t>Be aware with the deadlines and exams approach because your weekly routine must adapt them.</a:t>
            </a:r>
          </a:p>
        </p:txBody>
      </p:sp>
    </p:spTree>
    <p:extLst>
      <p:ext uri="{BB962C8B-B14F-4D97-AF65-F5344CB8AC3E}">
        <p14:creationId xmlns="" xmlns:p14="http://schemas.microsoft.com/office/powerpoint/2010/main" val="1775965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229600" cy="1154097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2. POSTPONE UNNECESSARY ACTIVITIES UNTIL THE WORK IS DONE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828801"/>
            <a:ext cx="8305800" cy="448056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b="0" dirty="0">
                <a:latin typeface="Times New Roman" pitchFamily="18" charset="0"/>
                <a:cs typeface="Times New Roman" pitchFamily="18" charset="0"/>
              </a:rPr>
              <a:t>Delay tasks or routines that can be postpone until your school work is done</a:t>
            </a:r>
            <a:r>
              <a:rPr lang="en-US" sz="2400" b="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Arial" pitchFamily="34" charset="0"/>
              <a:buChar char="•"/>
            </a:pPr>
            <a:r>
              <a:rPr lang="en-US" sz="2400" b="0" dirty="0" smtClean="0">
                <a:latin typeface="Times New Roman" pitchFamily="18" charset="0"/>
                <a:cs typeface="Times New Roman" pitchFamily="18" charset="0"/>
              </a:rPr>
              <a:t>As </a:t>
            </a:r>
            <a:r>
              <a:rPr lang="en-US" sz="2400" b="0" dirty="0">
                <a:latin typeface="Times New Roman" pitchFamily="18" charset="0"/>
                <a:cs typeface="Times New Roman" pitchFamily="18" charset="0"/>
              </a:rPr>
              <a:t>learners we always meet unexpected opportunities that look appealing, then result in poor performance on a test, on a paper, or in preparation for a task</a:t>
            </a:r>
            <a:r>
              <a:rPr lang="en-US" sz="2400" b="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Arial" pitchFamily="34" charset="0"/>
              <a:buChar char="•"/>
            </a:pPr>
            <a:r>
              <a:rPr lang="en-US" sz="2400" b="0" dirty="0">
                <a:latin typeface="Times New Roman" pitchFamily="18" charset="0"/>
                <a:cs typeface="Times New Roman" pitchFamily="18" charset="0"/>
              </a:rPr>
              <a:t>Some activities that can disturb your work will be more enjoyable later without the stress from the test, assignment and other things</a:t>
            </a:r>
            <a:r>
              <a:rPr lang="en-US" sz="2400" b="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Arial" pitchFamily="34" charset="0"/>
              <a:buChar char="•"/>
            </a:pPr>
            <a:r>
              <a:rPr lang="en-US" sz="2400" b="0" dirty="0">
                <a:latin typeface="Times New Roman" pitchFamily="18" charset="0"/>
                <a:cs typeface="Times New Roman" pitchFamily="18" charset="0"/>
              </a:rPr>
              <a:t>Instead of saying "no" learn to say "later".</a:t>
            </a:r>
          </a:p>
        </p:txBody>
      </p:sp>
    </p:spTree>
    <p:extLst>
      <p:ext uri="{BB962C8B-B14F-4D97-AF65-F5344CB8AC3E}">
        <p14:creationId xmlns="" xmlns:p14="http://schemas.microsoft.com/office/powerpoint/2010/main" val="2808919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696200" cy="761999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3. STOP PROCRASTINATING 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600200"/>
            <a:ext cx="7772400" cy="3539527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b="0" dirty="0">
                <a:latin typeface="Times New Roman" pitchFamily="18" charset="0"/>
                <a:cs typeface="Times New Roman" pitchFamily="18" charset="0"/>
              </a:rPr>
              <a:t>Try breaking </a:t>
            </a:r>
            <a:r>
              <a:rPr lang="en-US" sz="2400" b="0" dirty="0" smtClean="0">
                <a:latin typeface="Times New Roman" pitchFamily="18" charset="0"/>
                <a:cs typeface="Times New Roman" pitchFamily="18" charset="0"/>
              </a:rPr>
              <a:t>down the </a:t>
            </a:r>
            <a:r>
              <a:rPr lang="en-US" sz="2400" b="0" dirty="0">
                <a:latin typeface="Times New Roman" pitchFamily="18" charset="0"/>
                <a:cs typeface="Times New Roman" pitchFamily="18" charset="0"/>
              </a:rPr>
              <a:t>task into smaller </a:t>
            </a:r>
            <a:r>
              <a:rPr lang="en-US" sz="2400" b="0" dirty="0" smtClean="0">
                <a:latin typeface="Times New Roman" pitchFamily="18" charset="0"/>
                <a:cs typeface="Times New Roman" pitchFamily="18" charset="0"/>
              </a:rPr>
              <a:t>segments that </a:t>
            </a:r>
            <a:r>
              <a:rPr lang="en-US" sz="2400" b="0" dirty="0">
                <a:latin typeface="Times New Roman" pitchFamily="18" charset="0"/>
                <a:cs typeface="Times New Roman" pitchFamily="18" charset="0"/>
              </a:rPr>
              <a:t>require less </a:t>
            </a:r>
            <a:r>
              <a:rPr lang="en-US" sz="2400" b="0" dirty="0" smtClean="0">
                <a:latin typeface="Times New Roman" pitchFamily="18" charset="0"/>
                <a:cs typeface="Times New Roman" pitchFamily="18" charset="0"/>
              </a:rPr>
              <a:t>time commitment </a:t>
            </a:r>
            <a:r>
              <a:rPr lang="en-US" sz="2400" b="0" dirty="0">
                <a:latin typeface="Times New Roman" pitchFamily="18" charset="0"/>
                <a:cs typeface="Times New Roman" pitchFamily="18" charset="0"/>
              </a:rPr>
              <a:t>and result in </a:t>
            </a:r>
            <a:r>
              <a:rPr lang="en-US" sz="2400" b="0" dirty="0" smtClean="0">
                <a:latin typeface="Times New Roman" pitchFamily="18" charset="0"/>
                <a:cs typeface="Times New Roman" pitchFamily="18" charset="0"/>
              </a:rPr>
              <a:t>specific</a:t>
            </a:r>
            <a:r>
              <a:rPr lang="en-US" sz="2400" b="0" dirty="0">
                <a:latin typeface="Times New Roman" pitchFamily="18" charset="0"/>
                <a:cs typeface="Times New Roman" pitchFamily="18" charset="0"/>
              </a:rPr>
              <a:t>, realistic </a:t>
            </a:r>
            <a:r>
              <a:rPr lang="en-US" sz="2400" b="0" dirty="0" smtClean="0">
                <a:latin typeface="Times New Roman" pitchFamily="18" charset="0"/>
                <a:cs typeface="Times New Roman" pitchFamily="18" charset="0"/>
              </a:rPr>
              <a:t>deadlines.</a:t>
            </a:r>
          </a:p>
          <a:p>
            <a:pPr>
              <a:buFont typeface="Arial" pitchFamily="34" charset="0"/>
              <a:buChar char="•"/>
            </a:pPr>
            <a:r>
              <a:rPr lang="en-US" sz="2400" b="0" dirty="0" smtClean="0">
                <a:latin typeface="Times New Roman" pitchFamily="18" charset="0"/>
                <a:cs typeface="Times New Roman" pitchFamily="18" charset="0"/>
              </a:rPr>
              <a:t>If you’re </a:t>
            </a:r>
            <a:r>
              <a:rPr lang="en-US" sz="2400" b="0" dirty="0">
                <a:latin typeface="Times New Roman" pitchFamily="18" charset="0"/>
                <a:cs typeface="Times New Roman" pitchFamily="18" charset="0"/>
              </a:rPr>
              <a:t>having trouble </a:t>
            </a:r>
            <a:r>
              <a:rPr lang="en-US" sz="2400" b="0" dirty="0" smtClean="0">
                <a:latin typeface="Times New Roman" pitchFamily="18" charset="0"/>
                <a:cs typeface="Times New Roman" pitchFamily="18" charset="0"/>
              </a:rPr>
              <a:t>getting started</a:t>
            </a:r>
            <a:r>
              <a:rPr lang="en-US" sz="2400" b="0" dirty="0">
                <a:latin typeface="Times New Roman" pitchFamily="18" charset="0"/>
                <a:cs typeface="Times New Roman" pitchFamily="18" charset="0"/>
              </a:rPr>
              <a:t>, you may need </a:t>
            </a:r>
            <a:r>
              <a:rPr lang="en-US" sz="2400" b="0" dirty="0" smtClean="0">
                <a:latin typeface="Times New Roman" pitchFamily="18" charset="0"/>
                <a:cs typeface="Times New Roman" pitchFamily="18" charset="0"/>
              </a:rPr>
              <a:t>to complete </a:t>
            </a:r>
            <a:r>
              <a:rPr lang="en-US" sz="2400" b="0" dirty="0">
                <a:latin typeface="Times New Roman" pitchFamily="18" charset="0"/>
                <a:cs typeface="Times New Roman" pitchFamily="18" charset="0"/>
              </a:rPr>
              <a:t>a preparatory </a:t>
            </a:r>
            <a:r>
              <a:rPr lang="en-US" sz="2400" b="0" dirty="0" smtClean="0">
                <a:latin typeface="Times New Roman" pitchFamily="18" charset="0"/>
                <a:cs typeface="Times New Roman" pitchFamily="18" charset="0"/>
              </a:rPr>
              <a:t>task such </a:t>
            </a:r>
            <a:r>
              <a:rPr lang="en-US" sz="2400" b="0" dirty="0">
                <a:latin typeface="Times New Roman" pitchFamily="18" charset="0"/>
                <a:cs typeface="Times New Roman" pitchFamily="18" charset="0"/>
              </a:rPr>
              <a:t>as collecting materials or </a:t>
            </a:r>
            <a:r>
              <a:rPr lang="en-US" sz="2400" b="0" dirty="0" smtClean="0">
                <a:latin typeface="Times New Roman" pitchFamily="18" charset="0"/>
                <a:cs typeface="Times New Roman" pitchFamily="18" charset="0"/>
              </a:rPr>
              <a:t>organizing </a:t>
            </a:r>
            <a:r>
              <a:rPr lang="en-US" sz="2400" b="0" dirty="0">
                <a:latin typeface="Times New Roman" pitchFamily="18" charset="0"/>
                <a:cs typeface="Times New Roman" pitchFamily="18" charset="0"/>
              </a:rPr>
              <a:t>your notes</a:t>
            </a:r>
            <a:r>
              <a:rPr lang="en-US" sz="2400" b="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Arial" pitchFamily="34" charset="0"/>
              <a:buChar char="•"/>
            </a:pPr>
            <a:r>
              <a:rPr lang="en-US" sz="2400" b="0" dirty="0" smtClean="0">
                <a:latin typeface="Times New Roman" pitchFamily="18" charset="0"/>
                <a:cs typeface="Times New Roman" pitchFamily="18" charset="0"/>
              </a:rPr>
              <a:t>Try building </a:t>
            </a:r>
            <a:r>
              <a:rPr lang="en-US" sz="2400" b="0" dirty="0">
                <a:latin typeface="Times New Roman" pitchFamily="18" charset="0"/>
                <a:cs typeface="Times New Roman" pitchFamily="18" charset="0"/>
              </a:rPr>
              <a:t>in a reward system as </a:t>
            </a:r>
            <a:r>
              <a:rPr lang="en-US" sz="2400" b="0" dirty="0" smtClean="0">
                <a:latin typeface="Times New Roman" pitchFamily="18" charset="0"/>
                <a:cs typeface="Times New Roman" pitchFamily="18" charset="0"/>
              </a:rPr>
              <a:t>you </a:t>
            </a:r>
            <a:r>
              <a:rPr lang="en-US" sz="2400" b="0" dirty="0">
                <a:latin typeface="Times New Roman" pitchFamily="18" charset="0"/>
                <a:cs typeface="Times New Roman" pitchFamily="18" charset="0"/>
              </a:rPr>
              <a:t>complete each </a:t>
            </a:r>
            <a:r>
              <a:rPr lang="en-US" sz="2400" b="0" dirty="0" smtClean="0">
                <a:latin typeface="Times New Roman" pitchFamily="18" charset="0"/>
                <a:cs typeface="Times New Roman" pitchFamily="18" charset="0"/>
              </a:rPr>
              <a:t>small segment </a:t>
            </a:r>
            <a:r>
              <a:rPr lang="en-US" sz="2400" b="0" dirty="0">
                <a:latin typeface="Times New Roman" pitchFamily="18" charset="0"/>
                <a:cs typeface="Times New Roman" pitchFamily="18" charset="0"/>
              </a:rPr>
              <a:t>of the task. </a:t>
            </a:r>
          </a:p>
        </p:txBody>
      </p:sp>
    </p:spTree>
    <p:extLst>
      <p:ext uri="{BB962C8B-B14F-4D97-AF65-F5344CB8AC3E}">
        <p14:creationId xmlns="" xmlns:p14="http://schemas.microsoft.com/office/powerpoint/2010/main" val="2233555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"/>
            <a:ext cx="7315200" cy="1154097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4.  AVOID MULTI-TASKING</a:t>
            </a:r>
            <a:br>
              <a:rPr lang="en-US" sz="2800" b="1" dirty="0" smtClean="0">
                <a:latin typeface="Times New Roman" pitchFamily="18" charset="0"/>
                <a:cs typeface="Times New Roman" pitchFamily="18" charset="0"/>
              </a:rPr>
            </a:b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52600"/>
            <a:ext cx="7315200" cy="434340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b="0" dirty="0">
                <a:latin typeface="Times New Roman" pitchFamily="18" charset="0"/>
                <a:cs typeface="Times New Roman" pitchFamily="18" charset="0"/>
              </a:rPr>
              <a:t>Recent </a:t>
            </a:r>
            <a:r>
              <a:rPr lang="en-US" sz="2400" b="0" dirty="0" smtClean="0">
                <a:latin typeface="Times New Roman" pitchFamily="18" charset="0"/>
                <a:cs typeface="Times New Roman" pitchFamily="18" charset="0"/>
              </a:rPr>
              <a:t>psychological studies </a:t>
            </a:r>
            <a:r>
              <a:rPr lang="en-US" sz="2400" b="0" dirty="0">
                <a:latin typeface="Times New Roman" pitchFamily="18" charset="0"/>
                <a:cs typeface="Times New Roman" pitchFamily="18" charset="0"/>
              </a:rPr>
              <a:t>have shown </a:t>
            </a:r>
            <a:r>
              <a:rPr lang="en-US" sz="2400" b="0" dirty="0" smtClean="0">
                <a:latin typeface="Times New Roman" pitchFamily="18" charset="0"/>
                <a:cs typeface="Times New Roman" pitchFamily="18" charset="0"/>
              </a:rPr>
              <a:t>that multi-tasking </a:t>
            </a:r>
            <a:r>
              <a:rPr lang="en-US" sz="2400" b="0" dirty="0">
                <a:latin typeface="Times New Roman" pitchFamily="18" charset="0"/>
                <a:cs typeface="Times New Roman" pitchFamily="18" charset="0"/>
              </a:rPr>
              <a:t>does </a:t>
            </a:r>
            <a:r>
              <a:rPr lang="en-US" sz="2400" b="0" dirty="0" smtClean="0">
                <a:latin typeface="Times New Roman" pitchFamily="18" charset="0"/>
                <a:cs typeface="Times New Roman" pitchFamily="18" charset="0"/>
              </a:rPr>
              <a:t>not actually </a:t>
            </a:r>
            <a:r>
              <a:rPr lang="en-US" sz="2400" b="0" dirty="0">
                <a:latin typeface="Times New Roman" pitchFamily="18" charset="0"/>
                <a:cs typeface="Times New Roman" pitchFamily="18" charset="0"/>
              </a:rPr>
              <a:t>save time</a:t>
            </a:r>
            <a:r>
              <a:rPr lang="en-US" sz="2400" b="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Arial" pitchFamily="34" charset="0"/>
              <a:buChar char="•"/>
            </a:pPr>
            <a:r>
              <a:rPr lang="en-US" sz="2400" b="0" dirty="0">
                <a:latin typeface="Times New Roman" pitchFamily="18" charset="0"/>
                <a:cs typeface="Times New Roman" pitchFamily="18" charset="0"/>
              </a:rPr>
              <a:t>You will use a lot of time when changing from one task to another</a:t>
            </a:r>
            <a:r>
              <a:rPr lang="en-US" sz="2400" b="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Arial" pitchFamily="34" charset="0"/>
              <a:buChar char="•"/>
            </a:pPr>
            <a:r>
              <a:rPr lang="en-US" sz="2400" b="0" dirty="0">
                <a:latin typeface="Times New Roman" pitchFamily="18" charset="0"/>
                <a:cs typeface="Times New Roman" pitchFamily="18" charset="0"/>
              </a:rPr>
              <a:t>As result, it affects a huge loss of productivity</a:t>
            </a:r>
            <a:r>
              <a:rPr lang="en-US" sz="2400" b="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Arial" pitchFamily="34" charset="0"/>
              <a:buChar char="•"/>
            </a:pPr>
            <a:r>
              <a:rPr lang="en-US" sz="2400" b="0" dirty="0">
                <a:latin typeface="Times New Roman" pitchFamily="18" charset="0"/>
                <a:cs typeface="Times New Roman" pitchFamily="18" charset="0"/>
              </a:rPr>
              <a:t>Routine multi-tasking may lead to difficulty in concentrating and retaining focus when needed. </a:t>
            </a:r>
            <a:endParaRPr lang="en-US" sz="2400" b="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400" b="0" dirty="0">
                <a:latin typeface="Times New Roman" pitchFamily="18" charset="0"/>
                <a:cs typeface="Times New Roman" pitchFamily="18" charset="0"/>
              </a:rPr>
              <a:t>A good way to avoid multi-tasking is by divide your works into groups, from the easiest to </a:t>
            </a:r>
            <a:r>
              <a:rPr lang="en-US" sz="2400" b="0" dirty="0" smtClean="0">
                <a:latin typeface="Times New Roman" pitchFamily="18" charset="0"/>
                <a:cs typeface="Times New Roman" pitchFamily="18" charset="0"/>
              </a:rPr>
              <a:t>hardest.</a:t>
            </a:r>
          </a:p>
          <a:p>
            <a:pPr>
              <a:buFont typeface="Arial" pitchFamily="34" charset="0"/>
              <a:buChar char="•"/>
            </a:pPr>
            <a:r>
              <a:rPr lang="en-US" sz="2400" b="0" dirty="0">
                <a:latin typeface="Times New Roman" pitchFamily="18" charset="0"/>
                <a:cs typeface="Times New Roman" pitchFamily="18" charset="0"/>
              </a:rPr>
              <a:t>After </a:t>
            </a:r>
            <a:r>
              <a:rPr lang="en-US" sz="2400" b="0" dirty="0" smtClean="0">
                <a:latin typeface="Times New Roman" pitchFamily="18" charset="0"/>
                <a:cs typeface="Times New Roman" pitchFamily="18" charset="0"/>
              </a:rPr>
              <a:t>that, </a:t>
            </a:r>
            <a:r>
              <a:rPr lang="en-US" sz="2400" b="0" dirty="0">
                <a:latin typeface="Times New Roman" pitchFamily="18" charset="0"/>
                <a:cs typeface="Times New Roman" pitchFamily="18" charset="0"/>
              </a:rPr>
              <a:t>you can focus on the hard </a:t>
            </a:r>
            <a:r>
              <a:rPr lang="en-US" sz="2400" b="0" dirty="0" smtClean="0">
                <a:latin typeface="Times New Roman" pitchFamily="18" charset="0"/>
                <a:cs typeface="Times New Roman" pitchFamily="18" charset="0"/>
              </a:rPr>
              <a:t>one.</a:t>
            </a:r>
            <a:endParaRPr lang="en-US" sz="2400" b="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28020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52400"/>
            <a:ext cx="7315200" cy="1154097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5. SET PRIORITIES</a:t>
            </a:r>
            <a:br>
              <a:rPr lang="en-US" sz="2800" b="1" dirty="0" smtClean="0">
                <a:latin typeface="Times New Roman" pitchFamily="18" charset="0"/>
                <a:cs typeface="Times New Roman" pitchFamily="18" charset="0"/>
              </a:rPr>
            </a:b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219200"/>
            <a:ext cx="7315200" cy="495300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b="0" dirty="0">
                <a:latin typeface="Times New Roman" pitchFamily="18" charset="0"/>
                <a:cs typeface="Times New Roman" pitchFamily="18" charset="0"/>
              </a:rPr>
              <a:t>One of the easiest ways to prioritize is to make a “to-do” list</a:t>
            </a:r>
            <a:r>
              <a:rPr lang="en-US" sz="2400" b="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Arial" pitchFamily="34" charset="0"/>
              <a:buChar char="•"/>
            </a:pPr>
            <a:r>
              <a:rPr lang="en-US" sz="2400" b="0" dirty="0">
                <a:latin typeface="Times New Roman" pitchFamily="18" charset="0"/>
                <a:cs typeface="Times New Roman" pitchFamily="18" charset="0"/>
              </a:rPr>
              <a:t>Number them in order or maybe use a color coding system. </a:t>
            </a:r>
            <a:endParaRPr lang="en-US" sz="2400" b="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400" b="0" dirty="0">
                <a:latin typeface="Times New Roman" pitchFamily="18" charset="0"/>
                <a:cs typeface="Times New Roman" pitchFamily="18" charset="0"/>
              </a:rPr>
              <a:t>Experts agree that the most important tasks usually aren’t the most urgent tasks</a:t>
            </a:r>
            <a:r>
              <a:rPr lang="en-US" sz="2400" b="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Arial" pitchFamily="34" charset="0"/>
              <a:buChar char="•"/>
            </a:pPr>
            <a:r>
              <a:rPr lang="en-US" sz="2400" b="0" dirty="0">
                <a:latin typeface="Times New Roman" pitchFamily="18" charset="0"/>
                <a:cs typeface="Times New Roman" pitchFamily="18" charset="0"/>
              </a:rPr>
              <a:t>However, we tend to let the urgent dominate our lives. </a:t>
            </a:r>
            <a:endParaRPr lang="en-US" sz="2400" b="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400" b="0" dirty="0">
                <a:latin typeface="Times New Roman" pitchFamily="18" charset="0"/>
                <a:cs typeface="Times New Roman" pitchFamily="18" charset="0"/>
              </a:rPr>
              <a:t>We must spend less time on activities that are not important in order to gain time to focus on activities that are not urgent but important.</a:t>
            </a:r>
          </a:p>
        </p:txBody>
      </p:sp>
    </p:spTree>
    <p:extLst>
      <p:ext uri="{BB962C8B-B14F-4D97-AF65-F5344CB8AC3E}">
        <p14:creationId xmlns="" xmlns:p14="http://schemas.microsoft.com/office/powerpoint/2010/main" val="572889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33401"/>
            <a:ext cx="7315200" cy="685800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6. USE A PLANNING TOOL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00201"/>
            <a:ext cx="7315200" cy="470916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b="0" dirty="0">
                <a:latin typeface="Times New Roman" pitchFamily="18" charset="0"/>
                <a:cs typeface="Times New Roman" pitchFamily="18" charset="0"/>
              </a:rPr>
              <a:t>Time management experts recommend using a personal planning tool to improve </a:t>
            </a:r>
            <a:r>
              <a:rPr lang="en-US" sz="2400" b="0" dirty="0" smtClean="0">
                <a:latin typeface="Times New Roman" pitchFamily="18" charset="0"/>
                <a:cs typeface="Times New Roman" pitchFamily="18" charset="0"/>
              </a:rPr>
              <a:t>your </a:t>
            </a:r>
            <a:r>
              <a:rPr lang="en-US" sz="2400" b="0" dirty="0">
                <a:latin typeface="Times New Roman" pitchFamily="18" charset="0"/>
                <a:cs typeface="Times New Roman" pitchFamily="18" charset="0"/>
              </a:rPr>
              <a:t>productivity</a:t>
            </a:r>
            <a:r>
              <a:rPr lang="en-US" sz="2400" b="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Arial" pitchFamily="34" charset="0"/>
              <a:buChar char="•"/>
            </a:pPr>
            <a:r>
              <a:rPr lang="en-US" sz="2400" b="0" dirty="0" smtClean="0">
                <a:latin typeface="Times New Roman" pitchFamily="18" charset="0"/>
                <a:cs typeface="Times New Roman" pitchFamily="18" charset="0"/>
              </a:rPr>
              <a:t>Examples </a:t>
            </a:r>
            <a:r>
              <a:rPr lang="en-US" sz="2400" b="0" dirty="0">
                <a:latin typeface="Times New Roman" pitchFamily="18" charset="0"/>
                <a:cs typeface="Times New Roman" pitchFamily="18" charset="0"/>
              </a:rPr>
              <a:t>of personal planning tools include electronic planners, pocket diaries, calendars, computer programs, wall charts, index cards and notebooks</a:t>
            </a:r>
            <a:r>
              <a:rPr lang="en-US" sz="2400" b="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Arial" pitchFamily="34" charset="0"/>
              <a:buChar char="•"/>
            </a:pPr>
            <a:r>
              <a:rPr lang="en-US" sz="2400" b="0" dirty="0">
                <a:latin typeface="Times New Roman" pitchFamily="18" charset="0"/>
                <a:cs typeface="Times New Roman" pitchFamily="18" charset="0"/>
              </a:rPr>
              <a:t>Writing down your tasks, schedules and memory joggers can free thoughts instead. </a:t>
            </a:r>
            <a:endParaRPr lang="en-US" sz="2400" b="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400" b="0" dirty="0">
                <a:latin typeface="Times New Roman" pitchFamily="18" charset="0"/>
                <a:cs typeface="Times New Roman" pitchFamily="18" charset="0"/>
              </a:rPr>
              <a:t>The key is to find one planning tool that works for you and use that tool consistently deadlines. </a:t>
            </a:r>
          </a:p>
        </p:txBody>
      </p:sp>
    </p:spTree>
    <p:extLst>
      <p:ext uri="{BB962C8B-B14F-4D97-AF65-F5344CB8AC3E}">
        <p14:creationId xmlns="" xmlns:p14="http://schemas.microsoft.com/office/powerpoint/2010/main" val="3054249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7924800" cy="838201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7.  SCHEDULE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YOUR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TIME APPROPRIATELY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219200"/>
            <a:ext cx="7315200" cy="548640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b="0" dirty="0">
                <a:latin typeface="Times New Roman" pitchFamily="18" charset="0"/>
                <a:cs typeface="Times New Roman" pitchFamily="18" charset="0"/>
              </a:rPr>
              <a:t>Set a regular time to do your scheduling</a:t>
            </a:r>
            <a:r>
              <a:rPr lang="en-US" sz="2400" b="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Arial" pitchFamily="34" charset="0"/>
              <a:buChar char="•"/>
            </a:pPr>
            <a:r>
              <a:rPr lang="en-US" sz="2400" b="0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400" b="0" dirty="0" smtClean="0">
                <a:latin typeface="Times New Roman" pitchFamily="18" charset="0"/>
                <a:cs typeface="Times New Roman" pitchFamily="18" charset="0"/>
              </a:rPr>
              <a:t>dentify </a:t>
            </a:r>
            <a:r>
              <a:rPr lang="en-US" sz="2400" b="0" dirty="0">
                <a:latin typeface="Times New Roman" pitchFamily="18" charset="0"/>
                <a:cs typeface="Times New Roman" pitchFamily="18" charset="0"/>
              </a:rPr>
              <a:t>available time</a:t>
            </a:r>
            <a:r>
              <a:rPr lang="en-US" sz="2400" b="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Arial" pitchFamily="34" charset="0"/>
              <a:buChar char="•"/>
            </a:pPr>
            <a:r>
              <a:rPr lang="en-US" sz="2400" b="0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400" b="0" dirty="0" smtClean="0">
                <a:latin typeface="Times New Roman" pitchFamily="18" charset="0"/>
                <a:cs typeface="Times New Roman" pitchFamily="18" charset="0"/>
              </a:rPr>
              <a:t>lot </a:t>
            </a:r>
            <a:r>
              <a:rPr lang="en-US" sz="2400" b="0" dirty="0">
                <a:latin typeface="Times New Roman" pitchFamily="18" charset="0"/>
                <a:cs typeface="Times New Roman" pitchFamily="18" charset="0"/>
              </a:rPr>
              <a:t>in high-priority activities according to their urgency. </a:t>
            </a:r>
            <a:endParaRPr lang="en-US" sz="2400" b="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400" b="0" dirty="0" smtClean="0">
                <a:latin typeface="Times New Roman" pitchFamily="18" charset="0"/>
                <a:cs typeface="Times New Roman" pitchFamily="18" charset="0"/>
              </a:rPr>
              <a:t>Using </a:t>
            </a:r>
            <a:r>
              <a:rPr lang="en-US" sz="2400" b="0" dirty="0">
                <a:latin typeface="Times New Roman" pitchFamily="18" charset="0"/>
                <a:cs typeface="Times New Roman" pitchFamily="18" charset="0"/>
              </a:rPr>
              <a:t>your time log, you should have determined those times during the day when you are most productive and alert. </a:t>
            </a:r>
            <a:endParaRPr lang="en-US" sz="2400" b="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400" b="0" dirty="0">
                <a:latin typeface="Times New Roman" pitchFamily="18" charset="0"/>
                <a:cs typeface="Times New Roman" pitchFamily="18" charset="0"/>
              </a:rPr>
              <a:t>Plan your most challenging tasks for when you have the most </a:t>
            </a:r>
            <a:r>
              <a:rPr lang="en-US" sz="2400" b="0" dirty="0" smtClean="0">
                <a:latin typeface="Times New Roman" pitchFamily="18" charset="0"/>
                <a:cs typeface="Times New Roman" pitchFamily="18" charset="0"/>
              </a:rPr>
              <a:t>energy.</a:t>
            </a:r>
          </a:p>
          <a:p>
            <a:pPr>
              <a:buFont typeface="Arial" pitchFamily="34" charset="0"/>
              <a:buChar char="•"/>
            </a:pPr>
            <a:r>
              <a:rPr lang="en-US" sz="2400" b="0" dirty="0">
                <a:latin typeface="Times New Roman" pitchFamily="18" charset="0"/>
                <a:cs typeface="Times New Roman" pitchFamily="18" charset="0"/>
              </a:rPr>
              <a:t>Block out time for your high priority activities first and protect that time from interruptions. </a:t>
            </a:r>
          </a:p>
        </p:txBody>
      </p:sp>
    </p:spTree>
    <p:extLst>
      <p:ext uri="{BB962C8B-B14F-4D97-AF65-F5344CB8AC3E}">
        <p14:creationId xmlns="" xmlns:p14="http://schemas.microsoft.com/office/powerpoint/2010/main" val="3844273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504</TotalTime>
  <Words>1283</Words>
  <Application>Microsoft Office PowerPoint</Application>
  <PresentationFormat>On-screen Show (4:3)</PresentationFormat>
  <Paragraphs>103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Angles</vt:lpstr>
      <vt:lpstr>INTRODUCTION</vt:lpstr>
      <vt:lpstr>WAYS TO IMPROVE TIME MANAGEMENT STRATEGIES</vt:lpstr>
      <vt:lpstr>1. KNOW HOW YOU SPEND YOUR TIME</vt:lpstr>
      <vt:lpstr>2. POSTPONE UNNECESSARY ACTIVITIES UNTIL THE WORK IS DONE</vt:lpstr>
      <vt:lpstr>3. STOP PROCRASTINATING </vt:lpstr>
      <vt:lpstr>4.  AVOID MULTI-TASKING </vt:lpstr>
      <vt:lpstr>5. SET PRIORITIES </vt:lpstr>
      <vt:lpstr>6. USE A PLANNING TOOL</vt:lpstr>
      <vt:lpstr>7.  SCHEDULE YOUR TIME APPROPRIATELY</vt:lpstr>
      <vt:lpstr>8. DELEGATE: GET HELP FROM OTHERS</vt:lpstr>
      <vt:lpstr>9. YOU CAN ALSO GET HELP FROM THE EXPERT AND PROFESSIONAL ORGANIZATIONS.</vt:lpstr>
      <vt:lpstr>10. CREATE A SIMPLE “TO-DO” LIST</vt:lpstr>
      <vt:lpstr>TIME MANAGEMENT ADVANTAGES AND DISADVANTAGES</vt:lpstr>
      <vt:lpstr>Slide 14</vt:lpstr>
      <vt:lpstr>CONCLUSION</vt:lpstr>
      <vt:lpstr>THE END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LANGUAGE LEARNING STRATEGIES AND STUDY SKILLS (ZEU1163)   TIME MANAGEMENT STRATEGIES   PREsented by:                                                  AMIRAH ADLYNA BINTI AMIR ZAMIRI                                     314400851 NURUL AQILAH BINTI ABD KADIR                                   3144010171 AMIRAH BINTI MOHAMAD SALIM                                   3144001131 MUHAMMAD YUSRI HANIEF BIN MOHAMAD AHSRI       3144003151  PREPARED FOR: MR. MOHD BAKRI BIN ABU BAKAR</dc:title>
  <dc:creator>user</dc:creator>
  <cp:lastModifiedBy>Bakri</cp:lastModifiedBy>
  <cp:revision>43</cp:revision>
  <dcterms:created xsi:type="dcterms:W3CDTF">2014-11-06T05:15:23Z</dcterms:created>
  <dcterms:modified xsi:type="dcterms:W3CDTF">2015-01-15T03:47:37Z</dcterms:modified>
</cp:coreProperties>
</file>